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1" roundtripDataSignature="AMtx7mjHzTg+goWcQk8fO5It0l+0ng5KH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AN PABLO RESTREPO RESTREPO" initials="JPRR" lastIdx="1" clrIdx="0">
    <p:extLst>
      <p:ext uri="{19B8F6BF-5375-455C-9EA6-DF929625EA0E}">
        <p15:presenceInfo xmlns:p15="http://schemas.microsoft.com/office/powerpoint/2012/main" userId="S::juanpablo.restrepo@ijr.edu.co::4f2671db-5f81-45b8-a009-6a75f3e1234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289BA7-0477-4DA3-BF64-564EF7BB6FF7}">
  <a:tblStyle styleId="{AC289BA7-0477-4DA3-BF64-564EF7BB6F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4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customschemas.google.com/relationships/presentationmetadata" Target="meta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commentAuthors" Target="commentAuthors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g>
</file>

<file path=ppt/media/image25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2" name="Google Shape;4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1" name="Google Shape;4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482" name="Google Shape;482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7" name="Google Shape;2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dd317ae2b_0_27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6" name="Google Shape;276;gadd317ae2b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d317ae2b_0_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0" name="Google Shape;340;gadd317ae2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0" name="Google Shape;3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1" name="Google Shape;3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1" name="Google Shape;40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png"/><Relationship Id="rId4" Type="http://schemas.openxmlformats.org/officeDocument/2006/relationships/hyperlink" Target="https://l.facebook.com/l.php?u=https://arxiv.org/abs/1611.04156&amp;h=IAQFlqjZ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png"/><Relationship Id="rId9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100" r="1572"/>
          <a:stretch/>
        </p:blipFill>
        <p:spPr>
          <a:xfrm>
            <a:off x="-46440" y="-23400"/>
            <a:ext cx="12254040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4614043" y="1400939"/>
            <a:ext cx="6999691" cy="1718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Informe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sobre</a:t>
            </a:r>
            <a:r>
              <a:rPr lang="en-US" sz="4400" dirty="0"/>
              <a:t> 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4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ganadería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4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precisión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7"/>
          <p:cNvSpPr/>
          <p:nvPr/>
        </p:nvSpPr>
        <p:spPr>
          <a:xfrm>
            <a:off x="265329" y="376925"/>
            <a:ext cx="4902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Métricas de evaluación de la clasificación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7"/>
          <p:cNvSpPr/>
          <p:nvPr/>
        </p:nvSpPr>
        <p:spPr>
          <a:xfrm rot="10800000" flipH="1">
            <a:off x="3363000" y="242350"/>
            <a:ext cx="929340" cy="315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5" name="Google Shape;425;p7"/>
          <p:cNvSpPr/>
          <p:nvPr/>
        </p:nvSpPr>
        <p:spPr>
          <a:xfrm>
            <a:off x="3813480" y="1080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7"/>
          <p:cNvSpPr/>
          <p:nvPr/>
        </p:nvSpPr>
        <p:spPr>
          <a:xfrm>
            <a:off x="5168149" y="914400"/>
            <a:ext cx="38016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las métricas de evaluación, para que no se pixelen como las </a:t>
            </a:r>
            <a:r>
              <a:rPr lang="en-US" i="1">
                <a:solidFill>
                  <a:schemeClr val="accent2"/>
                </a:solidFill>
              </a:rPr>
              <a:t>mías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7"/>
          <p:cNvSpPr/>
          <p:nvPr/>
        </p:nvSpPr>
        <p:spPr>
          <a:xfrm rot="10800000" flipH="1">
            <a:off x="4251800" y="1171444"/>
            <a:ext cx="914220" cy="7538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428" name="Google Shape;428;p7"/>
          <p:cNvPicPr preferRelativeResize="0"/>
          <p:nvPr/>
        </p:nvPicPr>
        <p:blipFill rotWithShape="1">
          <a:blip r:embed="rId4">
            <a:alphaModFix/>
          </a:blip>
          <a:srcRect b="32939"/>
          <a:stretch/>
        </p:blipFill>
        <p:spPr>
          <a:xfrm>
            <a:off x="507240" y="1517040"/>
            <a:ext cx="3331440" cy="40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7"/>
          <p:cNvPicPr preferRelativeResize="0"/>
          <p:nvPr/>
        </p:nvPicPr>
        <p:blipFill rotWithShape="1">
          <a:blip r:embed="rId4">
            <a:alphaModFix/>
          </a:blip>
          <a:srcRect t="66366"/>
          <a:stretch/>
        </p:blipFill>
        <p:spPr>
          <a:xfrm>
            <a:off x="4480560" y="2263320"/>
            <a:ext cx="3331440" cy="203256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7"/>
          <p:cNvSpPr/>
          <p:nvPr/>
        </p:nvSpPr>
        <p:spPr>
          <a:xfrm>
            <a:off x="8888615" y="3407925"/>
            <a:ext cx="22842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 precisión también...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un gráfico</a:t>
            </a:r>
            <a:b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usandola notación propuesta</a:t>
            </a:r>
            <a:b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"/>
          <p:cNvSpPr/>
          <p:nvPr/>
        </p:nvSpPr>
        <p:spPr>
          <a:xfrm>
            <a:off x="5020920" y="4786920"/>
            <a:ext cx="293256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 posible, evitar las ecuaciones para conceptos simples que pueden ser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explicados a través de diagramas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7"/>
          <p:cNvSpPr/>
          <p:nvPr/>
        </p:nvSpPr>
        <p:spPr>
          <a:xfrm>
            <a:off x="4900301" y="4195047"/>
            <a:ext cx="54183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3" name="Google Shape;433;p7"/>
          <p:cNvSpPr/>
          <p:nvPr/>
        </p:nvSpPr>
        <p:spPr>
          <a:xfrm flipH="1">
            <a:off x="11588105" y="852350"/>
            <a:ext cx="306396" cy="7538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4" name="Google Shape;434;p7"/>
          <p:cNvSpPr/>
          <p:nvPr/>
        </p:nvSpPr>
        <p:spPr>
          <a:xfrm>
            <a:off x="9326880" y="1191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7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7"/>
          <p:cNvSpPr/>
          <p:nvPr/>
        </p:nvSpPr>
        <p:spPr>
          <a:xfrm>
            <a:off x="7594848" y="2920850"/>
            <a:ext cx="129378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7" name="Google Shape;437;p7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7"/>
          <p:cNvSpPr/>
          <p:nvPr/>
        </p:nvSpPr>
        <p:spPr>
          <a:xfrm>
            <a:off x="1744320" y="600612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Traducir todas 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estas gráficas a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español,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7"/>
          <p:cNvSpPr/>
          <p:nvPr/>
        </p:nvSpPr>
        <p:spPr>
          <a:xfrm>
            <a:off x="2538101" y="5261847"/>
            <a:ext cx="54183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8"/>
          <p:cNvSpPr/>
          <p:nvPr/>
        </p:nvSpPr>
        <p:spPr>
          <a:xfrm>
            <a:off x="265325" y="376925"/>
            <a:ext cx="628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Métricas de evaluación de la clasificación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8"/>
          <p:cNvSpPr/>
          <p:nvPr/>
        </p:nvSpPr>
        <p:spPr>
          <a:xfrm rot="10800000" flipH="1">
            <a:off x="4000675" y="226522"/>
            <a:ext cx="768258" cy="936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47" name="Google Shape;447;p8"/>
          <p:cNvSpPr/>
          <p:nvPr/>
        </p:nvSpPr>
        <p:spPr>
          <a:xfrm>
            <a:off x="4297680" y="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8"/>
          <p:cNvSpPr/>
          <p:nvPr/>
        </p:nvSpPr>
        <p:spPr>
          <a:xfrm>
            <a:off x="51681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8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0" name="Google Shape;450;p8"/>
          <p:cNvGraphicFramePr/>
          <p:nvPr/>
        </p:nvGraphicFramePr>
        <p:xfrm>
          <a:off x="395520" y="1575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50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4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07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</a:rPr>
                        <a:t>Prueba del </a:t>
                      </a: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conjunto de datos (</a:t>
                      </a: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</a:rPr>
                        <a:t>imágenes originales)</a:t>
                      </a:r>
                      <a:endParaRPr sz="18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Prueba del conjunto de datos (imágenes comprimidas)</a:t>
                      </a:r>
                      <a:endParaRPr sz="18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</a:rPr>
                        <a:t>Exactitud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Precisión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25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21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</a:rPr>
                        <a:t>Sensibilidad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12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0.11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1" name="Google Shape;451;p8"/>
          <p:cNvSpPr/>
          <p:nvPr/>
        </p:nvSpPr>
        <p:spPr>
          <a:xfrm>
            <a:off x="957375" y="4969675"/>
            <a:ext cx="51822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Métricas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evaluación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usando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un conjunto de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dirty="0" err="1">
                <a:solidFill>
                  <a:srgbClr val="001E33"/>
                </a:solidFill>
              </a:rPr>
              <a:t>validación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imágenes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?? ganado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sano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?? ganado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enfermo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Las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imágenes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comprimidas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se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obtuvieron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con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??? (Por favor, complete con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su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8"/>
          <p:cNvSpPr/>
          <p:nvPr/>
        </p:nvSpPr>
        <p:spPr>
          <a:xfrm>
            <a:off x="4221480" y="61420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8"/>
          <p:cNvSpPr/>
          <p:nvPr/>
        </p:nvSpPr>
        <p:spPr>
          <a:xfrm>
            <a:off x="3916671" y="6019800"/>
            <a:ext cx="763560" cy="4248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4" name="Google Shape;454;p8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5" name="Google Shape;455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41900" y="1946350"/>
            <a:ext cx="4726200" cy="3145875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8"/>
          <p:cNvSpPr/>
          <p:nvPr/>
        </p:nvSpPr>
        <p:spPr>
          <a:xfrm>
            <a:off x="7685653" y="4729675"/>
            <a:ext cx="298296" cy="6403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7" name="Google Shape;457;p8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8"/>
          <p:cNvSpPr/>
          <p:nvPr/>
        </p:nvSpPr>
        <p:spPr>
          <a:xfrm rot="10800000" flipH="1">
            <a:off x="4397725" y="1095250"/>
            <a:ext cx="768258" cy="6403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arXiv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66" name="Google Shape;466;p10"/>
          <p:cNvSpPr/>
          <p:nvPr/>
        </p:nvSpPr>
        <p:spPr>
          <a:xfrm>
            <a:off x="48193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10"/>
          <p:cNvSpPr/>
          <p:nvPr/>
        </p:nvSpPr>
        <p:spPr>
          <a:xfrm>
            <a:off x="2623800" y="239328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arXiv y link. Alternativamente, use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10"/>
          <p:cNvSpPr/>
          <p:nvPr/>
        </p:nvSpPr>
        <p:spPr>
          <a:xfrm rot="10800000" flipH="1">
            <a:off x="2011673" y="25413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69" name="Google Shape;469;p10"/>
          <p:cNvSpPr/>
          <p:nvPr/>
        </p:nvSpPr>
        <p:spPr>
          <a:xfrm>
            <a:off x="418325" y="3107875"/>
            <a:ext cx="64275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C. Patiño-Forero, M. Agudelo-Toro y M. Toro. </a:t>
            </a:r>
            <a:r>
              <a:rPr lang="en-US" sz="1800">
                <a:solidFill>
                  <a:srgbClr val="001E33"/>
                </a:solidFill>
              </a:rPr>
              <a:t>Planning system for deliveries in Medellín</a:t>
            </a:r>
            <a:r>
              <a:rPr lang="en-US" sz="18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ArXiv e-prints, noviembre de 2016. Disponible en: </a:t>
            </a:r>
            <a:r>
              <a:rPr lang="en-US" sz="1800" b="0" i="0" u="sng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https://arxiv.org/abs/1611.04156</a:t>
            </a:r>
            <a:endParaRPr sz="18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0" name="Google Shape;470;p10"/>
          <p:cNvGrpSpPr/>
          <p:nvPr/>
        </p:nvGrpSpPr>
        <p:grpSpPr>
          <a:xfrm>
            <a:off x="7021800" y="894960"/>
            <a:ext cx="4570560" cy="4965480"/>
            <a:chOff x="7021800" y="894960"/>
            <a:chExt cx="4570560" cy="4965480"/>
          </a:xfrm>
        </p:grpSpPr>
        <p:pic>
          <p:nvPicPr>
            <p:cNvPr id="471" name="Google Shape;471;p10"/>
            <p:cNvPicPr preferRelativeResize="0"/>
            <p:nvPr/>
          </p:nvPicPr>
          <p:blipFill rotWithShape="1">
            <a:blip r:embed="rId5">
              <a:alphaModFix/>
            </a:blip>
            <a:srcRect l="2991" t="4621" r="11001" b="22951"/>
            <a:stretch/>
          </p:blipFill>
          <p:spPr>
            <a:xfrm>
              <a:off x="7021800" y="894960"/>
              <a:ext cx="4553640" cy="49654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2" name="Google Shape;472;p10"/>
            <p:cNvSpPr/>
            <p:nvPr/>
          </p:nvSpPr>
          <p:spPr>
            <a:xfrm>
              <a:off x="10022400" y="1443600"/>
              <a:ext cx="1569960" cy="456120"/>
            </a:xfrm>
            <a:prstGeom prst="rect">
              <a:avLst/>
            </a:prstGeom>
            <a:solidFill>
              <a:srgbClr val="B31B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10022400" y="950400"/>
              <a:ext cx="1569960" cy="40068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4" name="Google Shape;474;p10"/>
          <p:cNvSpPr/>
          <p:nvPr/>
        </p:nvSpPr>
        <p:spPr>
          <a:xfrm flipH="1">
            <a:off x="6491136" y="41950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5" name="Google Shape;475;p10"/>
          <p:cNvSpPr/>
          <p:nvPr/>
        </p:nvSpPr>
        <p:spPr>
          <a:xfrm>
            <a:off x="4747320" y="5061960"/>
            <a:ext cx="293256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Incluya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un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captura de pantalla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10"/>
          <p:cNvSpPr/>
          <p:nvPr/>
        </p:nvSpPr>
        <p:spPr>
          <a:xfrm flipH="1">
            <a:off x="7253136" y="54142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9" name="Google Shape;479;p10"/>
          <p:cNvSpPr/>
          <p:nvPr/>
        </p:nvSpPr>
        <p:spPr>
          <a:xfrm>
            <a:off x="5509320" y="62811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al profesor y al </a:t>
            </a:r>
            <a:r>
              <a:rPr lang="en-US" i="1">
                <a:solidFill>
                  <a:schemeClr val="accent2"/>
                </a:solidFill>
              </a:rPr>
              <a:t>monitor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add317ae2b_0_117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094" r="1571"/>
          <a:stretch/>
        </p:blipFill>
        <p:spPr>
          <a:xfrm>
            <a:off x="-51118" y="-8709"/>
            <a:ext cx="12254544" cy="6881854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Apoyado por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son apoyados por una beca Sapiencia financiada por el municipio de Medellín. Todos los autores quieren agradecer a la Vicerrectoría de Descubrimiento y Creación, de la Universidad EAFIT, por su apoyo en esta investigación.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 olvide los reconocimientos a su beca (si tiene una)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add317ae2b_0_117"/>
          <p:cNvSpPr/>
          <p:nvPr/>
        </p:nvSpPr>
        <p:spPr>
          <a:xfrm rot="10800000">
            <a:off x="6002780" y="34038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9" name="Google Shape;489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6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"/>
          <p:cNvSpPr/>
          <p:nvPr/>
        </p:nvSpPr>
        <p:spPr>
          <a:xfrm>
            <a:off x="265328" y="376925"/>
            <a:ext cx="43758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"/>
          <p:cNvSpPr/>
          <p:nvPr/>
        </p:nvSpPr>
        <p:spPr>
          <a:xfrm>
            <a:off x="316605" y="1853651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9764846" y="4257834"/>
            <a:ext cx="2192760" cy="75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Toro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2627479" y="4172361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err="1">
                <a:solidFill>
                  <a:srgbClr val="001E33"/>
                </a:solidFill>
              </a:rPr>
              <a:t>Tomás</a:t>
            </a:r>
            <a:r>
              <a:rPr lang="en-US" sz="2200" dirty="0">
                <a:solidFill>
                  <a:srgbClr val="001E33"/>
                </a:solidFill>
              </a:rPr>
              <a:t> </a:t>
            </a:r>
            <a:r>
              <a:rPr lang="en-US" sz="2200" dirty="0" err="1">
                <a:solidFill>
                  <a:srgbClr val="001E33"/>
                </a:solidFill>
              </a:rPr>
              <a:t>Sepúlveda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252940" y="4388704"/>
            <a:ext cx="219276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Andrés Ochoa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lvl="0">
              <a:buSzPts val="2200"/>
            </a:pPr>
            <a:r>
              <a:rPr lang="en-US" sz="2200" b="1" dirty="0">
                <a:solidFill>
                  <a:srgbClr val="001E33"/>
                </a:solidFill>
                <a:uFill>
                  <a:noFill/>
                </a:uFill>
              </a:rPr>
              <a:t>https://github.com/tsepulvedf/ST0245-001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2"/>
          <p:cNvGrpSpPr/>
          <p:nvPr/>
        </p:nvGrpSpPr>
        <p:grpSpPr>
          <a:xfrm>
            <a:off x="7128302" y="1548170"/>
            <a:ext cx="3037168" cy="2602813"/>
            <a:chOff x="1028310" y="1074420"/>
            <a:chExt cx="3383640" cy="2652120"/>
          </a:xfrm>
        </p:grpSpPr>
        <p:pic>
          <p:nvPicPr>
            <p:cNvPr id="219" name="Google Shape;219;p2"/>
            <p:cNvPicPr preferRelativeResize="0"/>
            <p:nvPr/>
          </p:nvPicPr>
          <p:blipFill rotWithShape="1">
            <a:blip r:embed="rId5">
              <a:alphaModFix/>
            </a:blip>
            <a:srcRect l="2186" t="17695" r="15575" b="26359"/>
            <a:stretch/>
          </p:blipFill>
          <p:spPr>
            <a:xfrm>
              <a:off x="1294925" y="1200950"/>
              <a:ext cx="2686053" cy="24364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2"/>
            <p:cNvSpPr/>
            <p:nvPr/>
          </p:nvSpPr>
          <p:spPr>
            <a:xfrm>
              <a:off x="1028310" y="10744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1" name="Google Shape;221;p2"/>
          <p:cNvSpPr/>
          <p:nvPr/>
        </p:nvSpPr>
        <p:spPr>
          <a:xfrm>
            <a:off x="7566605" y="4209687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Simón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Marín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"/>
          <p:cNvSpPr/>
          <p:nvPr/>
        </p:nvSpPr>
        <p:spPr>
          <a:xfrm>
            <a:off x="7692600" y="61842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09;p2"/>
          <p:cNvSpPr/>
          <p:nvPr/>
        </p:nvSpPr>
        <p:spPr>
          <a:xfrm>
            <a:off x="5063537" y="4192461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Juan Pablo </a:t>
            </a:r>
            <a:r>
              <a:rPr lang="en-US" sz="2200" dirty="0" err="1">
                <a:solidFill>
                  <a:srgbClr val="001E33"/>
                </a:solidFill>
              </a:rPr>
              <a:t>Restrepo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2"/>
          <p:cNvGrpSpPr/>
          <p:nvPr/>
        </p:nvGrpSpPr>
        <p:grpSpPr>
          <a:xfrm>
            <a:off x="9679078" y="1430880"/>
            <a:ext cx="2460307" cy="2837392"/>
            <a:chOff x="9052560" y="1645920"/>
            <a:chExt cx="2833920" cy="2742480"/>
          </a:xfrm>
        </p:grpSpPr>
        <p:pic>
          <p:nvPicPr>
            <p:cNvPr id="204" name="Google Shape;204;p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" name="Imagen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770138"/>
            <a:ext cx="2795115" cy="2498134"/>
          </a:xfrm>
          <a:prstGeom prst="rect">
            <a:avLst/>
          </a:prstGeom>
        </p:spPr>
      </p:pic>
      <p:sp>
        <p:nvSpPr>
          <p:cNvPr id="36" name="Elipse 35"/>
          <p:cNvSpPr/>
          <p:nvPr/>
        </p:nvSpPr>
        <p:spPr>
          <a:xfrm>
            <a:off x="5177138" y="1734224"/>
            <a:ext cx="2216771" cy="2343877"/>
          </a:xfrm>
          <a:prstGeom prst="ellipse">
            <a:avLst/>
          </a:prstGeom>
          <a:blipFill>
            <a:blip r:embed="rId8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419"/>
          </a:p>
        </p:txBody>
      </p:sp>
      <p:sp>
        <p:nvSpPr>
          <p:cNvPr id="37" name="Elipse 36"/>
          <p:cNvSpPr/>
          <p:nvPr/>
        </p:nvSpPr>
        <p:spPr>
          <a:xfrm>
            <a:off x="2740619" y="1734224"/>
            <a:ext cx="2219325" cy="2385422"/>
          </a:xfrm>
          <a:prstGeom prst="ellipse">
            <a:avLst/>
          </a:prstGeom>
          <a:blipFill>
            <a:blip r:embed="rId9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419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6"/>
          <p:cNvSpPr/>
          <p:nvPr/>
        </p:nvSpPr>
        <p:spPr>
          <a:xfrm>
            <a:off x="265328" y="376925"/>
            <a:ext cx="4959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entrenamiento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6"/>
          <p:cNvGrpSpPr/>
          <p:nvPr/>
        </p:nvGrpSpPr>
        <p:grpSpPr>
          <a:xfrm>
            <a:off x="742075" y="1105249"/>
            <a:ext cx="2065125" cy="1375679"/>
            <a:chOff x="589675" y="1105249"/>
            <a:chExt cx="2065125" cy="1375679"/>
          </a:xfrm>
        </p:grpSpPr>
        <p:pic>
          <p:nvPicPr>
            <p:cNvPr id="235" name="Google Shape;235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89675" y="14100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6" name="Google Shape;236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8275" y="12576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7" name="Google Shape;237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46875" y="11052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38" name="Google Shape;238;p6"/>
          <p:cNvGrpSpPr/>
          <p:nvPr/>
        </p:nvGrpSpPr>
        <p:grpSpPr>
          <a:xfrm>
            <a:off x="789425" y="3608150"/>
            <a:ext cx="2093976" cy="1600200"/>
            <a:chOff x="484625" y="3608150"/>
            <a:chExt cx="2093976" cy="1600200"/>
          </a:xfrm>
        </p:grpSpPr>
        <p:pic>
          <p:nvPicPr>
            <p:cNvPr id="239" name="Google Shape;239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84625" y="40653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0" name="Google Shape;240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37025" y="38367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1" name="Google Shape;241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65625" y="36081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42" name="Google Shape;242;p6"/>
          <p:cNvSpPr/>
          <p:nvPr/>
        </p:nvSpPr>
        <p:spPr>
          <a:xfrm>
            <a:off x="-9813" y="2565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Imágenes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ganado </a:t>
            </a: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enfermo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142587" y="5232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Imágenes</a:t>
            </a:r>
            <a:r>
              <a:rPr lang="en-US" sz="2200" b="1" i="0" u="none" strike="noStrike" cap="none" dirty="0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 del ganado </a:t>
            </a:r>
            <a:r>
              <a:rPr lang="en-US" sz="2200" b="1" i="0" u="none" strike="noStrike" cap="none" dirty="0" err="1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sano</a:t>
            </a:r>
            <a:endParaRPr sz="2200" b="1" i="0" u="none" strike="noStrike" cap="none" dirty="0">
              <a:solidFill>
                <a:srgbClr val="0563C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7080850" y="2124675"/>
            <a:ext cx="2221200" cy="1767300"/>
          </a:xfrm>
          <a:prstGeom prst="cube">
            <a:avLst>
              <a:gd name="adj" fmla="val 250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 neuronal conv</a:t>
            </a:r>
            <a:r>
              <a:rPr lang="en-US" sz="1700" b="1">
                <a:solidFill>
                  <a:schemeClr val="accent4"/>
                </a:solidFill>
              </a:rPr>
              <a:t>olucional</a:t>
            </a:r>
            <a:endParaRPr sz="1700" b="1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6"/>
          <p:cNvGrpSpPr/>
          <p:nvPr/>
        </p:nvGrpSpPr>
        <p:grpSpPr>
          <a:xfrm>
            <a:off x="10128850" y="2018775"/>
            <a:ext cx="1337625" cy="2131500"/>
            <a:chOff x="10299150" y="1494000"/>
            <a:chExt cx="1337625" cy="2131500"/>
          </a:xfrm>
        </p:grpSpPr>
        <p:sp>
          <p:nvSpPr>
            <p:cNvPr id="246" name="Google Shape;246;p6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5" name="Google Shape;255;p6"/>
            <p:cNvCxnSpPr>
              <a:stCxn id="246" idx="5"/>
              <a:endCxn id="25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6"/>
            <p:cNvCxnSpPr>
              <a:stCxn id="247" idx="6"/>
              <a:endCxn id="24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6"/>
            <p:cNvCxnSpPr>
              <a:stCxn id="248" idx="6"/>
              <a:endCxn id="25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6"/>
            <p:cNvCxnSpPr>
              <a:stCxn id="254" idx="7"/>
              <a:endCxn id="25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6"/>
            <p:cNvCxnSpPr>
              <a:stCxn id="248" idx="7"/>
              <a:endCxn id="24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6"/>
            <p:cNvCxnSpPr>
              <a:stCxn id="247" idx="7"/>
              <a:endCxn id="25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6"/>
            <p:cNvCxnSpPr>
              <a:stCxn id="249" idx="7"/>
              <a:endCxn id="25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2" name="Google Shape;262;p6"/>
            <p:cNvCxnSpPr>
              <a:stCxn id="251" idx="5"/>
              <a:endCxn id="25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3" name="Google Shape;263;p6"/>
            <p:cNvCxnSpPr>
              <a:stCxn id="250" idx="6"/>
              <a:endCxn id="25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4" name="Google Shape;264;p6"/>
            <p:cNvCxnSpPr>
              <a:stCxn id="249" idx="6"/>
              <a:endCxn id="25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5" name="Google Shape;265;p6"/>
            <p:cNvCxnSpPr>
              <a:stCxn id="250" idx="7"/>
              <a:endCxn id="25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66" name="Google Shape;266;p6"/>
          <p:cNvSpPr/>
          <p:nvPr/>
        </p:nvSpPr>
        <p:spPr>
          <a:xfrm>
            <a:off x="62016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6"/>
          <p:cNvSpPr/>
          <p:nvPr/>
        </p:nvSpPr>
        <p:spPr>
          <a:xfrm>
            <a:off x="89448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Modelo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6"/>
          <p:cNvCxnSpPr>
            <a:stCxn id="237" idx="3"/>
          </p:cNvCxnSpPr>
          <p:nvPr/>
        </p:nvCxnSpPr>
        <p:spPr>
          <a:xfrm>
            <a:off x="2807200" y="1640689"/>
            <a:ext cx="4249500" cy="11925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9" name="Google Shape;269;p6"/>
          <p:cNvCxnSpPr/>
          <p:nvPr/>
        </p:nvCxnSpPr>
        <p:spPr>
          <a:xfrm rot="10800000" flipH="1">
            <a:off x="2883550" y="3627638"/>
            <a:ext cx="4140600" cy="5520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70" name="Google Shape;270;p6"/>
          <p:cNvCxnSpPr/>
          <p:nvPr/>
        </p:nvCxnSpPr>
        <p:spPr>
          <a:xfrm rot="10800000" flipH="1">
            <a:off x="9293975" y="322920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71" name="Google Shape;271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6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add317ae2b_0_2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add317ae2b_0_271"/>
          <p:cNvSpPr/>
          <p:nvPr/>
        </p:nvSpPr>
        <p:spPr>
          <a:xfrm>
            <a:off x="265325" y="376925"/>
            <a:ext cx="346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</a:t>
            </a:r>
            <a:r>
              <a:rPr lang="en-US" sz="2200" b="1">
                <a:solidFill>
                  <a:srgbClr val="FFFFFF"/>
                </a:solidFill>
              </a:rPr>
              <a:t>validación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gadd317ae2b_0_271"/>
          <p:cNvSpPr/>
          <p:nvPr/>
        </p:nvSpPr>
        <p:spPr>
          <a:xfrm>
            <a:off x="48040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add317ae2b_0_27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add317ae2b_0_271"/>
          <p:cNvSpPr/>
          <p:nvPr/>
        </p:nvSpPr>
        <p:spPr>
          <a:xfrm>
            <a:off x="-86013" y="41660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Imagen del ganado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add317ae2b_0_271"/>
          <p:cNvSpPr/>
          <p:nvPr/>
        </p:nvSpPr>
        <p:spPr>
          <a:xfrm>
            <a:off x="3728050" y="2200875"/>
            <a:ext cx="2221200" cy="17673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 err="1">
                <a:solidFill>
                  <a:srgbClr val="001E33"/>
                </a:solidFill>
              </a:rPr>
              <a:t>Algoritmo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gadd317ae2b_0_271"/>
          <p:cNvGrpSpPr/>
          <p:nvPr/>
        </p:nvGrpSpPr>
        <p:grpSpPr>
          <a:xfrm>
            <a:off x="7004650" y="2094975"/>
            <a:ext cx="1337625" cy="2131500"/>
            <a:chOff x="10299150" y="1494000"/>
            <a:chExt cx="1337625" cy="2131500"/>
          </a:xfrm>
        </p:grpSpPr>
        <p:sp>
          <p:nvSpPr>
            <p:cNvPr id="286" name="Google Shape;286;gadd317ae2b_0_27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add317ae2b_0_27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add317ae2b_0_27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add317ae2b_0_27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add317ae2b_0_27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add317ae2b_0_27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add317ae2b_0_27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add317ae2b_0_27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gadd317ae2b_0_27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5" name="Google Shape;295;gadd317ae2b_0_271"/>
            <p:cNvCxnSpPr>
              <a:stCxn id="286" idx="5"/>
              <a:endCxn id="29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6" name="Google Shape;296;gadd317ae2b_0_271"/>
            <p:cNvCxnSpPr>
              <a:stCxn id="287" idx="6"/>
              <a:endCxn id="28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7" name="Google Shape;297;gadd317ae2b_0_271"/>
            <p:cNvCxnSpPr>
              <a:stCxn id="288" idx="6"/>
              <a:endCxn id="29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8" name="Google Shape;298;gadd317ae2b_0_271"/>
            <p:cNvCxnSpPr>
              <a:stCxn id="294" idx="7"/>
              <a:endCxn id="29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9" name="Google Shape;299;gadd317ae2b_0_271"/>
            <p:cNvCxnSpPr>
              <a:stCxn id="288" idx="7"/>
              <a:endCxn id="28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gadd317ae2b_0_271"/>
            <p:cNvCxnSpPr>
              <a:stCxn id="287" idx="7"/>
              <a:endCxn id="29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1" name="Google Shape;301;gadd317ae2b_0_271"/>
            <p:cNvCxnSpPr>
              <a:stCxn id="289" idx="7"/>
              <a:endCxn id="29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2" name="Google Shape;302;gadd317ae2b_0_271"/>
            <p:cNvCxnSpPr>
              <a:stCxn id="291" idx="5"/>
              <a:endCxn id="29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gadd317ae2b_0_271"/>
            <p:cNvCxnSpPr>
              <a:stCxn id="290" idx="6"/>
              <a:endCxn id="29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4" name="Google Shape;304;gadd317ae2b_0_271"/>
            <p:cNvCxnSpPr>
              <a:stCxn id="289" idx="6"/>
              <a:endCxn id="29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5" name="Google Shape;305;gadd317ae2b_0_271"/>
            <p:cNvCxnSpPr>
              <a:stCxn id="290" idx="7"/>
              <a:endCxn id="29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06" name="Google Shape;306;gadd317ae2b_0_271"/>
          <p:cNvSpPr/>
          <p:nvPr/>
        </p:nvSpPr>
        <p:spPr>
          <a:xfrm>
            <a:off x="2925087" y="41062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1" dirty="0">
                <a:solidFill>
                  <a:srgbClr val="001E33"/>
                </a:solidFill>
              </a:rPr>
              <a:t>Escalado de imágenes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1" dirty="0">
                <a:solidFill>
                  <a:srgbClr val="001E33"/>
                </a:solidFill>
              </a:rPr>
              <a:t>( Interpolación )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add317ae2b_0_271"/>
          <p:cNvSpPr/>
          <p:nvPr/>
        </p:nvSpPr>
        <p:spPr>
          <a:xfrm>
            <a:off x="58206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Modelo de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8" name="Google Shape;308;gadd317ae2b_0_271"/>
          <p:cNvCxnSpPr>
            <a:cxnSpLocks/>
          </p:cNvCxnSpPr>
          <p:nvPr/>
        </p:nvCxnSpPr>
        <p:spPr>
          <a:xfrm>
            <a:off x="2967638" y="3186588"/>
            <a:ext cx="714962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09" name="Google Shape;309;gadd317ae2b_0_271"/>
          <p:cNvCxnSpPr/>
          <p:nvPr/>
        </p:nvCxnSpPr>
        <p:spPr>
          <a:xfrm rot="10800000" flipH="1">
            <a:off x="6017350" y="3229238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10" name="Google Shape;310;gadd317ae2b_0_271"/>
          <p:cNvCxnSpPr/>
          <p:nvPr/>
        </p:nvCxnSpPr>
        <p:spPr>
          <a:xfrm rot="10800000" flipH="1">
            <a:off x="8493075" y="322925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2" name="Google Shape;312;gadd317ae2b_0_271"/>
          <p:cNvSpPr/>
          <p:nvPr/>
        </p:nvSpPr>
        <p:spPr>
          <a:xfrm>
            <a:off x="9297200" y="2262500"/>
            <a:ext cx="2480700" cy="17022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AADB"/>
                </a:solidFill>
                <a:latin typeface="Arial"/>
                <a:ea typeface="Arial"/>
                <a:cs typeface="Arial"/>
                <a:sym typeface="Arial"/>
              </a:rPr>
              <a:t>Está enfermo</a:t>
            </a:r>
            <a:endParaRPr sz="2100" b="1" i="0" u="none" strike="noStrike" cap="none">
              <a:solidFill>
                <a:srgbClr val="00AA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add317ae2b_0_271"/>
          <p:cNvSpPr/>
          <p:nvPr/>
        </p:nvSpPr>
        <p:spPr>
          <a:xfrm>
            <a:off x="84114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Salida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add317ae2b_0_271"/>
          <p:cNvSpPr/>
          <p:nvPr/>
        </p:nvSpPr>
        <p:spPr>
          <a:xfrm>
            <a:off x="4902375" y="52941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1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add317ae2b_0_27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F9F180F-1F8C-47A9-81B7-E17F7AA9B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979" y="2195055"/>
            <a:ext cx="2437046" cy="17428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"/>
          <p:cNvSpPr/>
          <p:nvPr/>
        </p:nvSpPr>
        <p:spPr>
          <a:xfrm>
            <a:off x="265325" y="376925"/>
            <a:ext cx="5591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"/>
          <p:cNvSpPr/>
          <p:nvPr/>
        </p:nvSpPr>
        <p:spPr>
          <a:xfrm>
            <a:off x="905933" y="4202273"/>
            <a:ext cx="5775233" cy="150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 de compresión de interpolación </a:t>
            </a:r>
            <a:r>
              <a:rPr lang="es-ES" sz="1600" b="1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bilineal </a:t>
            </a:r>
            <a:r>
              <a:rPr lang="es-ES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imágenes</a:t>
            </a:r>
            <a:r>
              <a:rPr lang="es-E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sz="1600" dirty="0" smtClean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dirty="0" smtClean="0"/>
              <a:t>A</a:t>
            </a:r>
            <a:r>
              <a:rPr lang="es-ES" b="0" i="0" u="none" strike="noStrike" cap="none" dirty="0" smtClean="0">
                <a:solidFill>
                  <a:srgbClr val="000000"/>
                </a:solidFill>
                <a:sym typeface="Arial"/>
              </a:rPr>
              <a:t>plica </a:t>
            </a:r>
            <a:r>
              <a:rPr lang="es-ES" b="0" i="0" u="none" strike="noStrike" cap="none" dirty="0">
                <a:solidFill>
                  <a:srgbClr val="000000"/>
                </a:solidFill>
                <a:sym typeface="Arial"/>
              </a:rPr>
              <a:t>este método para escalar la imagen al tamaño requerido, rellenando o privando la información que falta con datos calculados a partir de un algoritmo específico</a:t>
            </a:r>
            <a:r>
              <a:rPr lang="es-E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333" name="Google Shape;333;p3"/>
          <p:cNvSpPr/>
          <p:nvPr/>
        </p:nvSpPr>
        <p:spPr>
          <a:xfrm>
            <a:off x="8229600" y="124200"/>
            <a:ext cx="2114640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7D30567-15A4-46FF-BB19-39EEDF9EC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3542" y="1908242"/>
            <a:ext cx="4301310" cy="225742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1E30B2C-D4D8-4CA8-9F31-887BE1060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141" y="2227770"/>
            <a:ext cx="352425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add317ae2b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add317ae2b_0_11"/>
          <p:cNvSpPr/>
          <p:nvPr/>
        </p:nvSpPr>
        <p:spPr>
          <a:xfrm>
            <a:off x="265329" y="376925"/>
            <a:ext cx="5056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gadd317ae2b_0_11"/>
          <p:cNvSpPr/>
          <p:nvPr/>
        </p:nvSpPr>
        <p:spPr>
          <a:xfrm>
            <a:off x="3356280" y="31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add317ae2b_0_11"/>
          <p:cNvSpPr/>
          <p:nvPr/>
        </p:nvSpPr>
        <p:spPr>
          <a:xfrm>
            <a:off x="618294" y="4604115"/>
            <a:ext cx="5237221" cy="61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lang="es-ES" sz="1800" b="0" i="0" u="none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mensaje nuevo </a:t>
            </a:r>
            <a:r>
              <a:rPr lang="es-ES" sz="1800" dirty="0" smtClean="0">
                <a:solidFill>
                  <a:schemeClr val="tx1"/>
                </a:solidFill>
              </a:rPr>
              <a:t>se genera a partir de los 4 valores iniciales, rellenando así los demás espacios con aproximaciones de dichos valores iniciales en cada espacio de la nueva matriz</a:t>
            </a:r>
            <a:r>
              <a:rPr lang="es-ES" sz="1800" b="0" i="0" u="none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8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gadd317ae2b_0_11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gadd317ae2b_0_11"/>
          <p:cNvSpPr/>
          <p:nvPr/>
        </p:nvSpPr>
        <p:spPr>
          <a:xfrm>
            <a:off x="8229600" y="124200"/>
            <a:ext cx="2114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add317ae2b_0_11"/>
          <p:cNvSpPr/>
          <p:nvPr/>
        </p:nvSpPr>
        <p:spPr>
          <a:xfrm>
            <a:off x="54729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add317ae2b_0_1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gadd317ae2b_0_1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E0E8551-1497-4F5F-8A2A-3EB010447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3875" y="1956165"/>
            <a:ext cx="3524250" cy="24003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B013112-8259-4AA9-8CD9-7B77DFF958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3875" y="1956165"/>
            <a:ext cx="3495675" cy="26479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>
            <a:off x="584640" y="4325520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complejidad del tiempo y la memoria del algoritmo (En este semestre, uno podría ser LZS, LZ77, LZ78, Huffman... por favor, elija). Por favor, explique qué significan N y M en este problema. POR FAVOR HÁGALO!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66" name="Google Shape;366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5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69" name="Google Shape;369;p5"/>
          <p:cNvSpPr/>
          <p:nvPr/>
        </p:nvSpPr>
        <p:spPr>
          <a:xfrm>
            <a:off x="33614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5"/>
          <p:cNvSpPr/>
          <p:nvPr/>
        </p:nvSpPr>
        <p:spPr>
          <a:xfrm>
            <a:off x="3570849" y="5371477"/>
            <a:ext cx="736992" cy="5160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1" name="Google Shape;371;p5"/>
          <p:cNvSpPr/>
          <p:nvPr/>
        </p:nvSpPr>
        <p:spPr>
          <a:xfrm>
            <a:off x="80348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73" name="Google Shape;373;p5"/>
          <p:cNvGraphicFramePr/>
          <p:nvPr/>
        </p:nvGraphicFramePr>
        <p:xfrm>
          <a:off x="547920" y="1956240"/>
          <a:ext cx="5075650" cy="235441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1837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 complejidad del tiempo</a:t>
                      </a:r>
                      <a:endParaRPr sz="18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18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Algoritmo de compresión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O(N2*M*2</a:t>
                      </a:r>
                      <a:r>
                        <a:rPr lang="en-US" sz="18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O(N*M*2</a:t>
                      </a:r>
                      <a:r>
                        <a:rPr lang="en-US" sz="18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Algoritmo de</a:t>
                      </a:r>
                      <a:br>
                        <a:rPr lang="en-US" sz="1800">
                          <a:solidFill>
                            <a:srgbClr val="FFFFFF"/>
                          </a:solidFill>
                        </a:rPr>
                      </a:b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decompresión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O(N*M)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O(1)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74" name="Google Shape;374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5" name="Google Shape;37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4550" y="1723472"/>
            <a:ext cx="4662476" cy="3018952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Usa superíndices para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representar los exponentes.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NO uses el símbolo ^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5"/>
          <p:cNvSpPr/>
          <p:nvPr/>
        </p:nvSpPr>
        <p:spPr>
          <a:xfrm flipH="1">
            <a:off x="2468412" y="5264224"/>
            <a:ext cx="518778" cy="655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Consumo de tiempo y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9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86" name="Google Shape;386;p9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9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 las gráficas en Excel.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9"/>
          <p:cNvSpPr/>
          <p:nvPr/>
        </p:nvSpPr>
        <p:spPr>
          <a:xfrm rot="10800000" flipH="1">
            <a:off x="4413925" y="1171478"/>
            <a:ext cx="752058" cy="6078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89" name="Google Shape;389;p9"/>
          <p:cNvSpPr/>
          <p:nvPr/>
        </p:nvSpPr>
        <p:spPr>
          <a:xfrm>
            <a:off x="224928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tiempo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9"/>
          <p:cNvSpPr/>
          <p:nvPr/>
        </p:nvSpPr>
        <p:spPr>
          <a:xfrm>
            <a:off x="853992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1" name="Google Shape;391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48800" y="5105520"/>
            <a:ext cx="526680" cy="52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9"/>
          <p:cNvPicPr preferRelativeResize="0"/>
          <p:nvPr/>
        </p:nvPicPr>
        <p:blipFill rotWithShape="1">
          <a:blip r:embed="rId5">
            <a:alphaModFix/>
          </a:blip>
          <a:srcRect l="28222" t="24850" r="28724" b="25399"/>
          <a:stretch/>
        </p:blipFill>
        <p:spPr>
          <a:xfrm>
            <a:off x="7827120" y="5117760"/>
            <a:ext cx="711720" cy="54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9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9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9"/>
          <p:cNvSpPr/>
          <p:nvPr/>
        </p:nvSpPr>
        <p:spPr>
          <a:xfrm>
            <a:off x="5276525" y="5542562"/>
            <a:ext cx="920808" cy="6466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6" name="Google Shape;396;p9"/>
          <p:cNvSpPr/>
          <p:nvPr/>
        </p:nvSpPr>
        <p:spPr>
          <a:xfrm>
            <a:off x="6470298" y="59954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incluye unidades de medida en ambos ejes X e Y, por ejemplo, MB, sg, KB, minutos...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7" name="Google Shape;397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750" y="1823663"/>
            <a:ext cx="5772150" cy="32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81725" y="1809750"/>
            <a:ext cx="5772150" cy="32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Tasa de compresión </a:t>
            </a:r>
            <a:r>
              <a:rPr lang="en-US" sz="2200" b="1">
                <a:solidFill>
                  <a:srgbClr val="FFFFFF"/>
                </a:solidFill>
              </a:rPr>
              <a:t>promedio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add317ae2b_0_201"/>
          <p:cNvSpPr/>
          <p:nvPr/>
        </p:nvSpPr>
        <p:spPr>
          <a:xfrm>
            <a:off x="1041840" y="4096920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001E33"/>
                </a:solidFill>
              </a:rPr>
              <a:t>Tasa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compresión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dirty="0" err="1">
                <a:solidFill>
                  <a:srgbClr val="001E33"/>
                </a:solidFill>
              </a:rPr>
              <a:t>promedio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ganado </a:t>
            </a:r>
            <a:b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sano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ganado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enfermo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7" name="Google Shape;407;gadd317ae2b_0_201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gadd317ae2b_0_201"/>
          <p:cNvSpPr/>
          <p:nvPr/>
        </p:nvSpPr>
        <p:spPr>
          <a:xfrm>
            <a:off x="50157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add317ae2b_0_201"/>
          <p:cNvSpPr/>
          <p:nvPr/>
        </p:nvSpPr>
        <p:spPr>
          <a:xfrm rot="10800000" flipH="1">
            <a:off x="4491000" y="12508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0" name="Google Shape;410;gadd317ae2b_0_201"/>
          <p:cNvSpPr/>
          <p:nvPr/>
        </p:nvSpPr>
        <p:spPr>
          <a:xfrm>
            <a:off x="3437640" y="5208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gadd317ae2b_0_201"/>
          <p:cNvSpPr/>
          <p:nvPr/>
        </p:nvSpPr>
        <p:spPr>
          <a:xfrm>
            <a:off x="3356273" y="47333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2" name="Google Shape;412;gadd317ae2b_0_20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3" name="Google Shape;413;gadd317ae2b_0_201"/>
          <p:cNvGraphicFramePr/>
          <p:nvPr/>
        </p:nvGraphicFramePr>
        <p:xfrm>
          <a:off x="1081320" y="1880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3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001E33"/>
                          </a:solidFill>
                        </a:rPr>
                        <a:t>Tasa</a:t>
                      </a:r>
                      <a:r>
                        <a:rPr lang="en-US" sz="1800" b="1" u="none" strike="noStrike" cap="none">
                          <a:solidFill>
                            <a:srgbClr val="001E33"/>
                          </a:solidFill>
                        </a:rPr>
                        <a:t> de compresión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Ganado </a:t>
                      </a:r>
                      <a:r>
                        <a:rPr lang="en-US" sz="1800" u="none" strike="noStrike" cap="none" dirty="0" err="1">
                          <a:solidFill>
                            <a:srgbClr val="001E33"/>
                          </a:solidFill>
                        </a:rPr>
                        <a:t>sano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100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El ganado </a:t>
                      </a:r>
                      <a:r>
                        <a:rPr lang="en-US" sz="1800" u="none" strike="noStrike" cap="none" dirty="0" err="1">
                          <a:solidFill>
                            <a:srgbClr val="001E33"/>
                          </a:solidFill>
                        </a:rPr>
                        <a:t>enfermo</a:t>
                      </a:r>
                      <a:endParaRPr sz="18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98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14" name="Google Shape;414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gadd317ae2b_0_20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88650" y="1596071"/>
            <a:ext cx="5291826" cy="3514103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gadd317ae2b_0_201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7" name="Google Shape;417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796</Words>
  <Application>Microsoft Office PowerPoint</Application>
  <PresentationFormat>Panorámica</PresentationFormat>
  <Paragraphs>123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DeepL Translator</dc:creator>
  <cp:lastModifiedBy>Tomás sepúlveda</cp:lastModifiedBy>
  <cp:revision>13</cp:revision>
  <dcterms:created xsi:type="dcterms:W3CDTF">2020-06-26T14:36:07Z</dcterms:created>
  <dcterms:modified xsi:type="dcterms:W3CDTF">2021-10-09T04:22:24Z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